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3" r:id="rId2"/>
    <p:sldId id="264" r:id="rId3"/>
    <p:sldId id="265" r:id="rId4"/>
    <p:sldId id="267" r:id="rId5"/>
    <p:sldId id="259" r:id="rId6"/>
    <p:sldId id="268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88E6"/>
    <a:srgbClr val="00000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 showGuides="1">
      <p:cViewPr>
        <p:scale>
          <a:sx n="69" d="100"/>
          <a:sy n="69" d="100"/>
        </p:scale>
        <p:origin x="-452" y="76"/>
      </p:cViewPr>
      <p:guideLst>
        <p:guide orient="horz" pos="2160"/>
        <p:guide pos="3817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1920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6.72083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8-07-26T01:53:47.0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0 15716 0</inkml:trace>
</inkml:ink>
</file>

<file path=ppt/media/hdphoto1.wdp>
</file>

<file path=ppt/media/image1.jp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3825E2-3A1B-47F7-8A11-6F5E520A4194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E47FF3-BA2C-4A05-9D3C-EDF5439502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7339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逻辑运算符与逻辑表达式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xmlns="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2.11</a:t>
            </a: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customXml" Target="../ink/ink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逻辑运算符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逻辑表达式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" name="墨迹 1"/>
              <p14:cNvContentPartPr/>
              <p14:nvPr/>
            </p14:nvContentPartPr>
            <p14:xfrm>
              <a:off x="0" y="5657760"/>
              <a:ext cx="360" cy="360"/>
            </p14:xfrm>
          </p:contentPart>
        </mc:Choice>
        <mc:Fallback xmlns="">
          <p:pic>
            <p:nvPicPr>
              <p:cNvPr id="2" name="墨迹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9360" y="564840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CF5272C-61EA-4BA6-82C3-D2C8BC9DBDDA}"/>
              </a:ext>
            </a:extLst>
          </p:cNvPr>
          <p:cNvGrpSpPr/>
          <p:nvPr/>
        </p:nvGrpSpPr>
        <p:grpSpPr>
          <a:xfrm>
            <a:off x="679946" y="943242"/>
            <a:ext cx="10490119" cy="1013743"/>
            <a:chOff x="679946" y="943242"/>
            <a:chExt cx="10490119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xmlns="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24A16E77-BFB8-4B9F-96F7-EE8A63046BF1}"/>
                </a:ext>
              </a:extLst>
            </p:cNvPr>
            <p:cNvSpPr txBox="1"/>
            <p:nvPr/>
          </p:nvSpPr>
          <p:spPr>
            <a:xfrm>
              <a:off x="2129943" y="1038572"/>
              <a:ext cx="90187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提供了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种逻辑运算符，逻辑运算的结果是逻辑型。假设已经定义了变量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bool x=true, y=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false;int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m=10, n=0;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xmlns="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xmlns="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xmlns="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xmlns="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8" name="表格 27">
            <a:extLst>
              <a:ext uri="{FF2B5EF4-FFF2-40B4-BE49-F238E27FC236}">
                <a16:creationId xmlns:a16="http://schemas.microsoft.com/office/drawing/2014/main" xmlns="" id="{53AAE193-61D1-41F8-80E6-ABF2A722F8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7506905"/>
              </p:ext>
            </p:extLst>
          </p:nvPr>
        </p:nvGraphicFramePr>
        <p:xfrm>
          <a:off x="752219" y="2198674"/>
          <a:ext cx="9144001" cy="4197936"/>
        </p:xfrm>
        <a:graphic>
          <a:graphicData uri="http://schemas.openxmlformats.org/drawingml/2006/table">
            <a:tbl>
              <a:tblPr/>
              <a:tblGrid>
                <a:gridCol w="119392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500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47722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9392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9392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64134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1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运算符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1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含</a:t>
                      </a:r>
                      <a:r>
                        <a:rPr lang="en-US" sz="2000" b="1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  </a:t>
                      </a:r>
                      <a:r>
                        <a:rPr lang="zh-CN" sz="2000" b="1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义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37155" algn="ctr"/>
                          <a:tab pos="5274310" algn="r"/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1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功</a:t>
                      </a:r>
                      <a:r>
                        <a:rPr lang="en-US" sz="2000" b="1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  </a:t>
                      </a:r>
                      <a:r>
                        <a:rPr lang="zh-CN" sz="2000" b="1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能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36195" marR="361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37155" algn="ctr"/>
                          <a:tab pos="5274310" algn="r"/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1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举例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37155" algn="ctr"/>
                          <a:tab pos="5274310" algn="r"/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1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运算结果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5776">
                <a:tc rowSpan="2"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!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逻辑非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just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若操作数为真（</a:t>
                      </a: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true</a:t>
                      </a: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或非</a:t>
                      </a: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），则结果为假（</a:t>
                      </a: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false</a:t>
                      </a: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）；若操作数为假（</a:t>
                      </a: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false</a:t>
                      </a: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或</a:t>
                      </a: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），则结果为真（</a:t>
                      </a: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true</a:t>
                      </a: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）；</a:t>
                      </a:r>
                    </a:p>
                  </a:txBody>
                  <a:tcPr marL="36195" marR="3619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!m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false</a:t>
                      </a:r>
                      <a:endParaRPr lang="zh-CN" sz="2000" kern="10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6995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!y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true</a:t>
                      </a:r>
                      <a:endParaRPr lang="zh-CN" sz="2000" kern="10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32884">
                <a:tc rowSpan="4"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&amp;&amp;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逻辑与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just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只有当两个操作数都为真（</a:t>
                      </a: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true</a:t>
                      </a: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或非</a:t>
                      </a: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）时，结果才为真，其他情况结果都是假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m&amp;&amp;x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true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3288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n&amp;&amp;x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false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3288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x&amp;&amp;y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false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3288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m&amp;&amp;y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false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64134">
                <a:tc rowSpan="4"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||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逻辑或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just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只有当两个操作数都为假（</a:t>
                      </a: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false</a:t>
                      </a: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或</a:t>
                      </a: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zh-CN" sz="2000" kern="1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/>
                        </a:rPr>
                        <a:t>）时，结果才为假，其他情况结果都是真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m||x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true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6413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n||y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false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6413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x||y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true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6413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m||y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8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solidFill>
                            <a:schemeClr val="bg1"/>
                          </a:solidFill>
                          <a:latin typeface="Times New Roman"/>
                          <a:ea typeface="宋体"/>
                          <a:cs typeface="Times New Roman"/>
                        </a:rPr>
                        <a:t>true</a:t>
                      </a:r>
                      <a:endParaRPr lang="zh-CN" sz="2000" kern="100" dirty="0">
                        <a:solidFill>
                          <a:schemeClr val="bg1"/>
                        </a:solidFill>
                        <a:latin typeface="Times New Roman"/>
                        <a:ea typeface="宋体"/>
                        <a:cs typeface="Times New Roman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2473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F08761DE-7445-451D-92EC-63D762673889}"/>
              </a:ext>
            </a:extLst>
          </p:cNvPr>
          <p:cNvSpPr txBox="1"/>
          <p:nvPr/>
        </p:nvSpPr>
        <p:spPr>
          <a:xfrm>
            <a:off x="2530942" y="1473982"/>
            <a:ext cx="689121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【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1】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写出年龄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至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之间的逻辑表达式。</a:t>
            </a:r>
          </a:p>
          <a:p>
            <a:pPr>
              <a:lnSpc>
                <a:spcPct val="85000"/>
              </a:lnSpc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F9E15E2A-3547-4A88-94EF-57D1BE475F30}"/>
              </a:ext>
            </a:extLst>
          </p:cNvPr>
          <p:cNvGrpSpPr/>
          <p:nvPr/>
        </p:nvGrpSpPr>
        <p:grpSpPr>
          <a:xfrm rot="10800000" flipH="1">
            <a:off x="2083761" y="798236"/>
            <a:ext cx="7785582" cy="2513118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D67779CF-6316-4930-ACED-148441974995}"/>
              </a:ext>
            </a:extLst>
          </p:cNvPr>
          <p:cNvSpPr/>
          <p:nvPr/>
        </p:nvSpPr>
        <p:spPr>
          <a:xfrm>
            <a:off x="3395553" y="4676947"/>
            <a:ext cx="6096000" cy="128907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解：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!(age&gt;=20 &amp;&amp; age &lt;=30)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age&lt;20 || age &gt;30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CEE56FAB-6250-4365-80E7-E45000018744}"/>
              </a:ext>
            </a:extLst>
          </p:cNvPr>
          <p:cNvSpPr/>
          <p:nvPr/>
        </p:nvSpPr>
        <p:spPr>
          <a:xfrm>
            <a:off x="3441735" y="2289615"/>
            <a:ext cx="2800767" cy="3277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85000"/>
              </a:lnSpc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解：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age&gt;=20 &amp;&amp; age &lt;=30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A9D7CA0A-9DAB-4B6E-808C-62FB44B5DCA7}"/>
              </a:ext>
            </a:extLst>
          </p:cNvPr>
          <p:cNvSpPr/>
          <p:nvPr/>
        </p:nvSpPr>
        <p:spPr>
          <a:xfrm>
            <a:off x="2536199" y="4191219"/>
            <a:ext cx="5147563" cy="3277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85000"/>
              </a:lnSpc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【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2】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写出年龄不在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至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30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之间的逻辑表达式。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xmlns="" id="{6AB60890-84F9-488D-9864-722B8FD6384A}"/>
              </a:ext>
            </a:extLst>
          </p:cNvPr>
          <p:cNvGrpSpPr/>
          <p:nvPr/>
        </p:nvGrpSpPr>
        <p:grpSpPr>
          <a:xfrm rot="10800000" flipH="1">
            <a:off x="2083761" y="3746484"/>
            <a:ext cx="7785582" cy="2513118"/>
            <a:chOff x="850264" y="1121062"/>
            <a:chExt cx="11341335" cy="5967853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xmlns="" id="{935A8CA6-6147-49BC-8DD7-386CCB7C58B1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33" name="任意多边形 3">
                <a:extLst>
                  <a:ext uri="{FF2B5EF4-FFF2-40B4-BE49-F238E27FC236}">
                    <a16:creationId xmlns:a16="http://schemas.microsoft.com/office/drawing/2014/main" xmlns="" id="{0C3D2F6E-D73F-46F9-A9AB-784863308935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xmlns="" id="{B0F5B2FE-D13E-45FE-BB36-8C8478EF52B0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35" name="平行四边形 34">
                  <a:extLst>
                    <a:ext uri="{FF2B5EF4-FFF2-40B4-BE49-F238E27FC236}">
                      <a16:creationId xmlns:a16="http://schemas.microsoft.com/office/drawing/2014/main" xmlns="" id="{D465DE84-DE94-4990-B929-FDE3FAED12CB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6" name="平行四边形 35">
                  <a:extLst>
                    <a:ext uri="{FF2B5EF4-FFF2-40B4-BE49-F238E27FC236}">
                      <a16:creationId xmlns:a16="http://schemas.microsoft.com/office/drawing/2014/main" xmlns="" id="{88795D62-8219-47A7-BE47-A4387EEF0DD2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7" name="平行四边形 36">
                  <a:extLst>
                    <a:ext uri="{FF2B5EF4-FFF2-40B4-BE49-F238E27FC236}">
                      <a16:creationId xmlns:a16="http://schemas.microsoft.com/office/drawing/2014/main" xmlns="" id="{A38A1C5A-E614-4963-BEAE-549E18E1B593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30" name="平行四边形 29">
              <a:extLst>
                <a:ext uri="{FF2B5EF4-FFF2-40B4-BE49-F238E27FC236}">
                  <a16:creationId xmlns:a16="http://schemas.microsoft.com/office/drawing/2014/main" xmlns="" id="{16ACF4A5-CD7B-4297-8209-81341B4EC964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1" name="平行四边形 30">
              <a:extLst>
                <a:ext uri="{FF2B5EF4-FFF2-40B4-BE49-F238E27FC236}">
                  <a16:creationId xmlns:a16="http://schemas.microsoft.com/office/drawing/2014/main" xmlns="" id="{CB15B50E-7572-47B4-AFFE-C5E3C1CEB90B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2" name="平行四边形 31">
              <a:extLst>
                <a:ext uri="{FF2B5EF4-FFF2-40B4-BE49-F238E27FC236}">
                  <a16:creationId xmlns:a16="http://schemas.microsoft.com/office/drawing/2014/main" xmlns="" id="{0A9BC026-8652-4E5A-8D57-8D24366BBF4B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903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2" grpId="0"/>
      <p:bldP spid="14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CF5272C-61EA-4BA6-82C3-D2C8BC9DBDDA}"/>
              </a:ext>
            </a:extLst>
          </p:cNvPr>
          <p:cNvGrpSpPr/>
          <p:nvPr/>
        </p:nvGrpSpPr>
        <p:grpSpPr>
          <a:xfrm>
            <a:off x="679946" y="943242"/>
            <a:ext cx="10490119" cy="1013743"/>
            <a:chOff x="679946" y="943242"/>
            <a:chExt cx="10490119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xmlns="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24A16E77-BFB8-4B9F-96F7-EE8A63046BF1}"/>
                </a:ext>
              </a:extLst>
            </p:cNvPr>
            <p:cNvSpPr txBox="1"/>
            <p:nvPr/>
          </p:nvSpPr>
          <p:spPr>
            <a:xfrm>
              <a:off x="2129943" y="1221529"/>
              <a:ext cx="90187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写出判断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个字符变量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ch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是否为英文字母字符的逻辑表达式。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xmlns="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xmlns="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xmlns="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xmlns="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F08761DE-7445-451D-92EC-63D762673889}"/>
              </a:ext>
            </a:extLst>
          </p:cNvPr>
          <p:cNvSpPr txBox="1"/>
          <p:nvPr/>
        </p:nvSpPr>
        <p:spPr>
          <a:xfrm>
            <a:off x="2678965" y="2537149"/>
            <a:ext cx="6891219" cy="2345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解：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可以用字符直接常量的形式判断该字符是否为英文字符：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&gt;='a' &amp;&amp; </a:t>
            </a:r>
            <a:r>
              <a:rPr lang="en-US" altLang="zh-CN" sz="20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&lt;='z' || </a:t>
            </a:r>
            <a:r>
              <a:rPr lang="en-US" altLang="zh-CN" sz="20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&gt;='A' &amp;&amp; </a:t>
            </a:r>
            <a:r>
              <a:rPr lang="en-US" altLang="zh-CN" sz="20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&lt;='Z'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也可以用字符的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码判断该字符是否为英文字符：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&gt;=97 &amp;&amp; </a:t>
            </a:r>
            <a:r>
              <a:rPr lang="en-US" altLang="zh-CN" sz="20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&lt;=122 || </a:t>
            </a:r>
            <a:r>
              <a:rPr lang="en-US" altLang="zh-CN" sz="20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&gt;=65 &amp;&amp; </a:t>
            </a:r>
            <a:r>
              <a:rPr lang="en-US" altLang="zh-CN" sz="2000" dirty="0" err="1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</a:t>
            </a:r>
            <a:r>
              <a:rPr lang="en-US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&lt;=90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F9E15E2A-3547-4A88-94EF-57D1BE475F30}"/>
              </a:ext>
            </a:extLst>
          </p:cNvPr>
          <p:cNvGrpSpPr/>
          <p:nvPr/>
        </p:nvGrpSpPr>
        <p:grpSpPr>
          <a:xfrm rot="10800000" flipH="1">
            <a:off x="2129943" y="2133600"/>
            <a:ext cx="7785582" cy="3952702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7102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EBC1E8D5-0DEC-41A6-BDE1-5C80DCB35CA2}"/>
              </a:ext>
            </a:extLst>
          </p:cNvPr>
          <p:cNvSpPr txBox="1"/>
          <p:nvPr/>
        </p:nvSpPr>
        <p:spPr>
          <a:xfrm>
            <a:off x="4040800" y="2274182"/>
            <a:ext cx="52713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“&amp;&amp;”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“||”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运算符的求值顺序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07C7A97E-1876-41C0-BBD4-607CCAD7C5FA}"/>
              </a:ext>
            </a:extLst>
          </p:cNvPr>
          <p:cNvSpPr txBox="1"/>
          <p:nvPr/>
        </p:nvSpPr>
        <p:spPr>
          <a:xfrm>
            <a:off x="3408138" y="3162585"/>
            <a:ext cx="57530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语言中规定的“</a:t>
            </a:r>
            <a:r>
              <a:rPr lang="en-US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&amp;&amp;”</a:t>
            </a:r>
            <a:r>
              <a:rPr lang="zh-CN" altLang="en-US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和“</a:t>
            </a:r>
            <a:r>
              <a:rPr lang="en-US" altLang="zh-CN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||”</a:t>
            </a:r>
            <a:r>
              <a:rPr lang="zh-CN" altLang="en-US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运算符的求值顺序是从左到右求值，如果逻辑表达式的值已经能够确定了，就不再继续进行下面的计算了，即“短路运算”。</a:t>
            </a:r>
          </a:p>
          <a:p>
            <a:endParaRPr lang="zh-CN" altLang="en-US" sz="24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65AC6D54-E936-436D-837C-3E5A9D7E69D3}"/>
              </a:ext>
            </a:extLst>
          </p:cNvPr>
          <p:cNvGrpSpPr/>
          <p:nvPr/>
        </p:nvGrpSpPr>
        <p:grpSpPr>
          <a:xfrm>
            <a:off x="3003538" y="1813408"/>
            <a:ext cx="6392099" cy="3953381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C0B1C927-0E64-4A71-AE24-CA0F8858451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xmlns="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xmlns="" id="{7397C460-3F2F-4B94-B7D9-41CA901E1EB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任意多边形 93">
                <a:extLst>
                  <a:ext uri="{FF2B5EF4-FFF2-40B4-BE49-F238E27FC236}">
                    <a16:creationId xmlns:a16="http://schemas.microsoft.com/office/drawing/2014/main" xmlns="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任意多边形 93">
                <a:extLst>
                  <a:ext uri="{FF2B5EF4-FFF2-40B4-BE49-F238E27FC236}">
                    <a16:creationId xmlns:a16="http://schemas.microsoft.com/office/drawing/2014/main" xmlns="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xmlns="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xmlns="" id="{496D3140-5F60-4ABF-8FC6-A7C689E33F2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xmlns="" id="{6C7AEB34-6EFD-4774-92EC-2FC23160B42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xmlns="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xmlns="" id="{03942ABD-9278-4D22-8037-BF58A93ACDAF}"/>
              </a:ext>
            </a:extLst>
          </p:cNvPr>
          <p:cNvCxnSpPr/>
          <p:nvPr/>
        </p:nvCxnSpPr>
        <p:spPr>
          <a:xfrm>
            <a:off x="3412281" y="3009800"/>
            <a:ext cx="317436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xmlns="" id="{DCCEBA2A-F374-4266-9B1C-499FBCAE66F4}"/>
              </a:ext>
            </a:extLst>
          </p:cNvPr>
          <p:cNvCxnSpPr>
            <a:cxnSpLocks/>
          </p:cNvCxnSpPr>
          <p:nvPr/>
        </p:nvCxnSpPr>
        <p:spPr>
          <a:xfrm>
            <a:off x="3412281" y="3009800"/>
            <a:ext cx="5457327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704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CF5272C-61EA-4BA6-82C3-D2C8BC9DBDDA}"/>
              </a:ext>
            </a:extLst>
          </p:cNvPr>
          <p:cNvGrpSpPr/>
          <p:nvPr/>
        </p:nvGrpSpPr>
        <p:grpSpPr>
          <a:xfrm>
            <a:off x="679946" y="943242"/>
            <a:ext cx="10490119" cy="1013743"/>
            <a:chOff x="679946" y="943242"/>
            <a:chExt cx="10490119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xmlns="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24A16E77-BFB8-4B9F-96F7-EE8A63046BF1}"/>
                </a:ext>
              </a:extLst>
            </p:cNvPr>
            <p:cNvSpPr txBox="1"/>
            <p:nvPr/>
          </p:nvSpPr>
          <p:spPr>
            <a:xfrm>
              <a:off x="2129943" y="1008227"/>
              <a:ext cx="90187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已知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b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的值均为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，逻辑表达式“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(a += 1) &amp;&amp; (b += 1) || (c += 2)”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的值是什么？逻辑表达式求值后，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b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的值分别是多少？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xmlns="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xmlns="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xmlns="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xmlns="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F08761DE-7445-451D-92EC-63D762673889}"/>
              </a:ext>
            </a:extLst>
          </p:cNvPr>
          <p:cNvSpPr txBox="1"/>
          <p:nvPr/>
        </p:nvSpPr>
        <p:spPr>
          <a:xfrm>
            <a:off x="2678965" y="2598108"/>
            <a:ext cx="7065399" cy="2346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解：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由于赋值运算“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+= 1”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 += 1”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的结果都是真，所以两者的逻辑与“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&amp;&amp;”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也是真，此时已经能够确定整个逻辑表达式的值为真，就不需要再进行下面的“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 += 2”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和“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||”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运算了。所以，整个逻辑表达式的值为真，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a, b, c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的值依次为是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F9E15E2A-3547-4A88-94EF-57D1BE475F30}"/>
              </a:ext>
            </a:extLst>
          </p:cNvPr>
          <p:cNvGrpSpPr/>
          <p:nvPr/>
        </p:nvGrpSpPr>
        <p:grpSpPr>
          <a:xfrm rot="10800000" flipH="1">
            <a:off x="2129943" y="2133600"/>
            <a:ext cx="7785582" cy="3689930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6541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611</Words>
  <Application>Microsoft Office PowerPoint</Application>
  <PresentationFormat>Custom</PresentationFormat>
  <Paragraphs>56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42</cp:revision>
  <dcterms:created xsi:type="dcterms:W3CDTF">2018-07-20T07:37:48Z</dcterms:created>
  <dcterms:modified xsi:type="dcterms:W3CDTF">2019-10-14T08:39:21Z</dcterms:modified>
</cp:coreProperties>
</file>

<file path=docProps/thumbnail.jpeg>
</file>